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6" r:id="rId5"/>
    <p:sldId id="267" r:id="rId6"/>
    <p:sldId id="257" r:id="rId7"/>
    <p:sldId id="276" r:id="rId8"/>
    <p:sldId id="284" r:id="rId9"/>
    <p:sldId id="277" r:id="rId10"/>
    <p:sldId id="278" r:id="rId11"/>
    <p:sldId id="280" r:id="rId12"/>
    <p:sldId id="281" r:id="rId13"/>
    <p:sldId id="279" r:id="rId14"/>
    <p:sldId id="282" r:id="rId15"/>
    <p:sldId id="283" r:id="rId16"/>
    <p:sldId id="287" r:id="rId17"/>
    <p:sldId id="285" r:id="rId18"/>
    <p:sldId id="288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000644"/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7497EE-B7D3-4D23-91F3-1E4EA2FA1CFC}" v="1" dt="2022-02-10T15:00:07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75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a Wolfs" userId="6c7e5ee3-3e91-46ae-bd42-18029ca04add" providerId="ADAL" clId="{917497EE-B7D3-4D23-91F3-1E4EA2FA1CFC}"/>
    <pc:docChg chg="custSel modSld">
      <pc:chgData name="Nea Wolfs" userId="6c7e5ee3-3e91-46ae-bd42-18029ca04add" providerId="ADAL" clId="{917497EE-B7D3-4D23-91F3-1E4EA2FA1CFC}" dt="2022-02-10T15:00:07.925" v="2" actId="1076"/>
      <pc:docMkLst>
        <pc:docMk/>
      </pc:docMkLst>
      <pc:sldChg chg="modSp mod">
        <pc:chgData name="Nea Wolfs" userId="6c7e5ee3-3e91-46ae-bd42-18029ca04add" providerId="ADAL" clId="{917497EE-B7D3-4D23-91F3-1E4EA2FA1CFC}" dt="2022-02-10T14:54:14.478" v="0" actId="1076"/>
        <pc:sldMkLst>
          <pc:docMk/>
          <pc:sldMk cId="3871683063" sldId="267"/>
        </pc:sldMkLst>
        <pc:spChg chg="mod">
          <ac:chgData name="Nea Wolfs" userId="6c7e5ee3-3e91-46ae-bd42-18029ca04add" providerId="ADAL" clId="{917497EE-B7D3-4D23-91F3-1E4EA2FA1CFC}" dt="2022-02-10T14:54:14.478" v="0" actId="1076"/>
          <ac:spMkLst>
            <pc:docMk/>
            <pc:sldMk cId="3871683063" sldId="267"/>
            <ac:spMk id="7" creationId="{5394A8CE-6491-4CC3-8E0E-8A6C0767C205}"/>
          </ac:spMkLst>
        </pc:spChg>
      </pc:sldChg>
      <pc:sldChg chg="modSp mod modClrScheme chgLayout">
        <pc:chgData name="Nea Wolfs" userId="6c7e5ee3-3e91-46ae-bd42-18029ca04add" providerId="ADAL" clId="{917497EE-B7D3-4D23-91F3-1E4EA2FA1CFC}" dt="2022-02-10T15:00:07.925" v="2" actId="1076"/>
        <pc:sldMkLst>
          <pc:docMk/>
          <pc:sldMk cId="0" sldId="276"/>
        </pc:sldMkLst>
        <pc:spChg chg="mod">
          <ac:chgData name="Nea Wolfs" userId="6c7e5ee3-3e91-46ae-bd42-18029ca04add" providerId="ADAL" clId="{917497EE-B7D3-4D23-91F3-1E4EA2FA1CFC}" dt="2022-02-10T15:00:07.925" v="2" actId="1076"/>
          <ac:spMkLst>
            <pc:docMk/>
            <pc:sldMk cId="0" sldId="276"/>
            <ac:spMk id="6" creationId="{D1476C0B-BBDB-4D95-BEDF-C3765323E4E9}"/>
          </ac:spMkLst>
        </pc:spChg>
        <pc:spChg chg="mod ord">
          <ac:chgData name="Nea Wolfs" userId="6c7e5ee3-3e91-46ae-bd42-18029ca04add" providerId="ADAL" clId="{917497EE-B7D3-4D23-91F3-1E4EA2FA1CFC}" dt="2022-02-10T15:00:02.467" v="1" actId="700"/>
          <ac:spMkLst>
            <pc:docMk/>
            <pc:sldMk cId="0" sldId="276"/>
            <ac:spMk id="4102" creationId="{5BBF0FAD-9F2A-4D91-9662-968CB9E4BCB5}"/>
          </ac:spMkLst>
        </pc:spChg>
        <pc:spChg chg="mod ord">
          <ac:chgData name="Nea Wolfs" userId="6c7e5ee3-3e91-46ae-bd42-18029ca04add" providerId="ADAL" clId="{917497EE-B7D3-4D23-91F3-1E4EA2FA1CFC}" dt="2022-02-10T15:00:02.467" v="1" actId="700"/>
          <ac:spMkLst>
            <pc:docMk/>
            <pc:sldMk cId="0" sldId="276"/>
            <ac:spMk id="23554" creationId="{B1324051-0D50-4F61-891A-1463DDCBC499}"/>
          </ac:spMkLst>
        </pc:spChg>
        <pc:spChg chg="mod ord">
          <ac:chgData name="Nea Wolfs" userId="6c7e5ee3-3e91-46ae-bd42-18029ca04add" providerId="ADAL" clId="{917497EE-B7D3-4D23-91F3-1E4EA2FA1CFC}" dt="2022-02-10T15:00:02.467" v="1" actId="700"/>
          <ac:spMkLst>
            <pc:docMk/>
            <pc:sldMk cId="0" sldId="276"/>
            <ac:spMk id="23556" creationId="{9090B376-F8FE-4A6A-82D7-FD4858A71D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263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 maak ik een </a:t>
            </a:r>
            <a:r>
              <a:rPr lang="nl-NL" dirty="0" err="1"/>
              <a:t>padlet</a:t>
            </a:r>
            <a:r>
              <a:rPr lang="nl-NL" dirty="0"/>
              <a:t>:  https://www.youtube.com/watch?v=hTIeRmi8l-M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B59A7-EBB5-4C0C-B2A2-A20A9FE0A5A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55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>
            <a:extLst>
              <a:ext uri="{FF2B5EF4-FFF2-40B4-BE49-F238E27FC236}">
                <a16:creationId xmlns:a16="http://schemas.microsoft.com/office/drawing/2014/main" id="{DEA5BC88-CF62-4C08-A778-2726750B09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>
            <a:extLst>
              <a:ext uri="{FF2B5EF4-FFF2-40B4-BE49-F238E27FC236}">
                <a16:creationId xmlns:a16="http://schemas.microsoft.com/office/drawing/2014/main" id="{CA89FB3A-36C9-4D9F-8338-AC90A5E2C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Tijdelijke aanduiding voor koptekst 3">
            <a:extLst>
              <a:ext uri="{FF2B5EF4-FFF2-40B4-BE49-F238E27FC236}">
                <a16:creationId xmlns:a16="http://schemas.microsoft.com/office/drawing/2014/main" id="{A2D0B888-A7E7-4CAB-9AA0-D558A1AAFE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l-NL" altLang="nl-NL"/>
              <a:t>Presentation / section title</a:t>
            </a:r>
          </a:p>
        </p:txBody>
      </p:sp>
      <p:sp>
        <p:nvSpPr>
          <p:cNvPr id="24581" name="Tijdelijke aanduiding voor datum 4">
            <a:extLst>
              <a:ext uri="{FF2B5EF4-FFF2-40B4-BE49-F238E27FC236}">
                <a16:creationId xmlns:a16="http://schemas.microsoft.com/office/drawing/2014/main" id="{9C7B23D8-71DA-49E5-A871-CB0530B131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264A17-CB9D-40C5-BDBB-77B7AEF704F2}" type="datetime1">
              <a:rPr lang="nl-BE" altLang="nl-NL" smtClean="0"/>
              <a:pPr>
                <a:spcBef>
                  <a:spcPct val="0"/>
                </a:spcBef>
              </a:pPr>
              <a:t>1/02/2023</a:t>
            </a:fld>
            <a:endParaRPr lang="nl-NL" altLang="nl-NL"/>
          </a:p>
        </p:txBody>
      </p:sp>
      <p:sp>
        <p:nvSpPr>
          <p:cNvPr id="24582" name="Tijdelijke aanduiding voor voettekst 5">
            <a:extLst>
              <a:ext uri="{FF2B5EF4-FFF2-40B4-BE49-F238E27FC236}">
                <a16:creationId xmlns:a16="http://schemas.microsoft.com/office/drawing/2014/main" id="{198631CF-E6B1-4083-93D0-33BF55C28A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l-NL" altLang="nl-NL"/>
              <a:t>Author Name Surname / date</a:t>
            </a:r>
          </a:p>
        </p:txBody>
      </p:sp>
      <p:sp>
        <p:nvSpPr>
          <p:cNvPr id="24583" name="Tijdelijke aanduiding voor dianummer 6">
            <a:extLst>
              <a:ext uri="{FF2B5EF4-FFF2-40B4-BE49-F238E27FC236}">
                <a16:creationId xmlns:a16="http://schemas.microsoft.com/office/drawing/2014/main" id="{BF57291E-155F-4F6A-B3E1-3520D03454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2E0A75-C1FB-4373-861D-1BBD96C7FAE5}" type="slidenum">
              <a:rPr lang="nl-NL" altLang="nl-NL" smtClean="0"/>
              <a:pPr>
                <a:spcBef>
                  <a:spcPct val="0"/>
                </a:spcBef>
              </a:pPr>
              <a:t>4</a:t>
            </a:fld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1-2-2023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1-2-2023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1-2-2023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1-2-2023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1-2-2023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911999" y="525601"/>
            <a:ext cx="9570540" cy="365125"/>
          </a:xfrm>
          <a:prstGeom prst="rect">
            <a:avLst/>
          </a:prstGeom>
        </p:spPr>
        <p:txBody>
          <a:bodyPr lIns="72000" rIns="72000"/>
          <a:lstStyle>
            <a:lvl1pPr>
              <a:defRPr b="1" i="0">
                <a:solidFill>
                  <a:srgbClr val="312783"/>
                </a:solidFill>
              </a:defRPr>
            </a:lvl1pPr>
          </a:lstStyle>
          <a:p>
            <a:r>
              <a:rPr lang="nl-NL" dirty="0"/>
              <a:t>Hoofdstuk 1 De ondernemer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8B589-5B16-C543-87FE-1AAB528C525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912000" y="1457532"/>
            <a:ext cx="10966264" cy="4284206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5280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1-2-2023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1-2-2023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0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maken.wikiwijs.nl/171941/Keuzedeel__Ondernemend_gedrag__K0072_#!page-6502689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D2C91F47-9A0E-460B-8135-36693934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/>
          <a:lstStyle/>
          <a:p>
            <a:br>
              <a:rPr lang="nl-NL" dirty="0"/>
            </a:br>
            <a:r>
              <a:rPr lang="nl-NL" dirty="0"/>
              <a:t>Keuzedeel </a:t>
            </a:r>
            <a:br>
              <a:rPr lang="nl-NL" dirty="0"/>
            </a:br>
            <a:r>
              <a:rPr lang="nl-NL" dirty="0"/>
              <a:t>Ondernemend Gedrag</a:t>
            </a:r>
            <a:br>
              <a:rPr lang="nl-NL" dirty="0"/>
            </a:br>
            <a:r>
              <a:rPr lang="nl-NL" sz="3600" dirty="0"/>
              <a:t>	</a:t>
            </a:r>
            <a:br>
              <a:rPr lang="nl-NL" sz="3600" dirty="0"/>
            </a:br>
            <a:r>
              <a:rPr lang="nl-NL" sz="3600" dirty="0"/>
              <a:t>Opstart</a:t>
            </a:r>
            <a:br>
              <a:rPr lang="nl-NL" sz="3600" dirty="0"/>
            </a:br>
            <a:r>
              <a:rPr lang="nl-NL" sz="3600" dirty="0"/>
              <a:t>Uitleg keuzedeel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465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D6994-F239-4345-94AC-F764A64BF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890508-40FC-4F3B-A9D4-A525526E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66CD3D-3D0E-424B-AD48-5032F57A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AD3A18-2DD6-47CB-97F4-D00AB8D2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10</a:t>
            </a:fld>
            <a:endParaRPr lang="nl-NL" noProof="0"/>
          </a:p>
        </p:txBody>
      </p:sp>
      <p:pic>
        <p:nvPicPr>
          <p:cNvPr id="9" name="Afbeelding 3">
            <a:extLst>
              <a:ext uri="{FF2B5EF4-FFF2-40B4-BE49-F238E27FC236}">
                <a16:creationId xmlns:a16="http://schemas.microsoft.com/office/drawing/2014/main" id="{B300359B-A79E-E6BB-2D51-B896D16861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62" y="1334003"/>
            <a:ext cx="6758494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223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C8648-8C9A-4712-8F96-28EE656F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Stappenplan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4F39F49C-EE89-4298-9A96-41F6CDE6A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107" y="1131639"/>
            <a:ext cx="10121035" cy="5209277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2FC018-5666-47A9-835E-8BC25DFF8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DFCAEC-9980-44E9-A8D8-66A6A845A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755A93-79A0-48A5-8747-16F66C8B0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91891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5D0E4-BB45-4103-A593-22F84A00D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Bijlagen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E7FD4942-33DB-455D-AAEE-5F679B856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3565" y="555570"/>
            <a:ext cx="7525057" cy="6130821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C79EFA-C48F-4901-96D1-2B052233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BEECC1-42C0-4F25-8C24-F84035AFA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F19DF0-D65B-4B73-835D-922CAD84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712536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5969E-508B-4028-9944-14209071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Informatie uit de praktijk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D5F859-FA53-41B1-8CC4-A4B306A7D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Gastsprekers</a:t>
            </a:r>
          </a:p>
          <a:p>
            <a:r>
              <a:rPr lang="nl-NL" sz="2800" dirty="0"/>
              <a:t>Excursie naar ondernemer / gastles</a:t>
            </a:r>
            <a:br>
              <a:rPr lang="nl-NL" sz="2800" dirty="0"/>
            </a:br>
            <a:endParaRPr lang="nl-NL" sz="2800" dirty="0"/>
          </a:p>
          <a:p>
            <a:r>
              <a:rPr lang="nl-NL" sz="2800" dirty="0"/>
              <a:t>Om tafel met jonge ondernemers (geef jouw inspiratie door)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DA7702-2060-4720-B9FE-B357981E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93B40F-8FD4-469F-878C-45B1B7979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7B3AE4-2850-4235-A028-D2A2EB6B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854967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32CA44-6450-465F-9EF5-F24478C0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Samenvatten</a:t>
            </a:r>
            <a:br>
              <a:rPr lang="nl-NL" dirty="0"/>
            </a:br>
            <a:r>
              <a:rPr lang="nl-NL" dirty="0"/>
              <a:t>- Aan de slag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776587-D1B2-48CA-94A9-1D9F63FC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C3BB2C-92A6-4AFA-AFBC-9B28AC6E4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14</a:t>
            </a:fld>
            <a:endParaRPr lang="nl-NL" noProof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28B3F1-7221-41C5-A5D9-A15C0E1D82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>
                <a:hlinkClick r:id="rId2"/>
              </a:rPr>
              <a:t>https://maken.wikiwijs.nl/171941/Keuzedeel__Ondernemend_gedrag__K0072_#!page-6502689</a:t>
            </a:r>
            <a:r>
              <a:rPr lang="nl-NL" dirty="0"/>
              <a:t> 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r>
              <a:rPr lang="nl-NL" dirty="0"/>
              <a:t>Neem eens een kijkje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r>
              <a:rPr lang="nl-NL" dirty="0"/>
              <a:t>Schrijf voor jezelf op; </a:t>
            </a:r>
          </a:p>
          <a:p>
            <a:pPr lvl="1">
              <a:spcAft>
                <a:spcPts val="600"/>
              </a:spcAft>
            </a:pPr>
            <a:r>
              <a:rPr lang="nl-NL" dirty="0"/>
              <a:t>Wat houdt het keuzedeel in? </a:t>
            </a:r>
          </a:p>
          <a:p>
            <a:pPr lvl="1">
              <a:spcAft>
                <a:spcPts val="600"/>
              </a:spcAft>
            </a:pPr>
            <a:r>
              <a:rPr lang="nl-NL" dirty="0"/>
              <a:t>Wat voor opdrachten moet ik gaan uitvoeren? </a:t>
            </a:r>
          </a:p>
          <a:p>
            <a:pPr lvl="1">
              <a:spcAft>
                <a:spcPts val="600"/>
              </a:spcAft>
            </a:pPr>
            <a:r>
              <a:rPr lang="nl-NL" dirty="0"/>
              <a:t>Hoe ga ik de komende weken te werk? </a:t>
            </a:r>
          </a:p>
        </p:txBody>
      </p:sp>
      <p:pic>
        <p:nvPicPr>
          <p:cNvPr id="14" name="Picture 7" descr="Schaakstukken op een schaakbord">
            <a:extLst>
              <a:ext uri="{FF2B5EF4-FFF2-40B4-BE49-F238E27FC236}">
                <a16:creationId xmlns:a16="http://schemas.microsoft.com/office/drawing/2014/main" id="{A8C7A671-2637-4E3B-9DD7-3FDE3D919C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54" r="16084" b="-1"/>
          <a:stretch/>
        </p:blipFill>
        <p:spPr>
          <a:xfrm>
            <a:off x="6553199" y="10"/>
            <a:ext cx="5638799" cy="6857990"/>
          </a:xfrm>
          <a:prstGeom prst="rect">
            <a:avLst/>
          </a:prstGeom>
          <a:noFill/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01953C5-3B16-4932-8325-F384D4B1F7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685B59-879B-426A-A641-159818EC0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F360904-632D-4428-B762-9ED2B3079DE4}" type="datetime1">
              <a:rPr lang="nl-NL" noProof="0" smtClean="0"/>
              <a:pPr>
                <a:spcAft>
                  <a:spcPts val="600"/>
                </a:spcAft>
              </a:pPr>
              <a:t>1-2-2023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61146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26E0A331-E6E2-47D0-B1BF-0B3E1C41D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1: </a:t>
            </a:r>
            <a:br>
              <a:rPr lang="nl-NL" dirty="0"/>
            </a:br>
            <a:r>
              <a:rPr lang="nl-NL" dirty="0"/>
              <a:t>Afsprakenformulier invullen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C48FEBFE-B97F-4DBA-8979-0573B44D4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Afsprakenformulier invullen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Pauze</a:t>
            </a:r>
          </a:p>
          <a:p>
            <a:endParaRPr lang="nl-NL" dirty="0"/>
          </a:p>
          <a:p>
            <a:r>
              <a:rPr lang="nl-NL" dirty="0"/>
              <a:t>Middag</a:t>
            </a:r>
          </a:p>
          <a:p>
            <a:pPr lvl="1"/>
            <a:r>
              <a:rPr lang="nl-NL" dirty="0"/>
              <a:t>Start opdracht 1.1</a:t>
            </a:r>
          </a:p>
          <a:p>
            <a:pPr lvl="2"/>
            <a:r>
              <a:rPr lang="nl-NL" dirty="0"/>
              <a:t>Uitleg ondernemerschapscompetenties</a:t>
            </a:r>
          </a:p>
          <a:p>
            <a:pPr lvl="2"/>
            <a:r>
              <a:rPr lang="nl-NL" dirty="0"/>
              <a:t>Zelf aan de slag + pauze</a:t>
            </a:r>
          </a:p>
          <a:p>
            <a:pPr lvl="2"/>
            <a:r>
              <a:rPr lang="nl-NL" dirty="0"/>
              <a:t>Uitleg 360 graden feedback (voor </a:t>
            </a:r>
            <a:r>
              <a:rPr lang="nl-NL" dirty="0" err="1"/>
              <a:t>opdr</a:t>
            </a:r>
            <a:r>
              <a:rPr lang="nl-NL" dirty="0"/>
              <a:t> 1.1)</a:t>
            </a:r>
          </a:p>
          <a:p>
            <a:pPr lvl="2"/>
            <a:r>
              <a:rPr lang="nl-NL" dirty="0"/>
              <a:t>Zelfstandig verder 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5296324-BAA4-496C-89BD-E3AC1ED72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BE14176-77EE-443C-AC0C-CAC23A882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513BB53-DE67-4189-9043-D6468E2D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44839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CC187CE-84FB-4B6B-93E6-E19C61D2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lesdag 1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394A8CE-6491-4CC3-8E0E-8A6C0767C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4" y="1457266"/>
            <a:ext cx="11449050" cy="4419599"/>
          </a:xfrm>
        </p:spPr>
        <p:txBody>
          <a:bodyPr/>
          <a:lstStyle/>
          <a:p>
            <a:r>
              <a:rPr lang="nl-NL" dirty="0"/>
              <a:t>Wie ben ik? </a:t>
            </a:r>
          </a:p>
          <a:p>
            <a:r>
              <a:rPr lang="nl-NL" dirty="0"/>
              <a:t>Wie zijn jullie? – Ondernemen</a:t>
            </a:r>
            <a:br>
              <a:rPr lang="nl-NL" dirty="0"/>
            </a:br>
            <a:endParaRPr lang="nl-NL" dirty="0"/>
          </a:p>
          <a:p>
            <a:r>
              <a:rPr lang="nl-NL" dirty="0"/>
              <a:t>Inhoud keuzedeel</a:t>
            </a:r>
          </a:p>
          <a:p>
            <a:pPr lvl="1"/>
            <a:r>
              <a:rPr lang="nl-NL" dirty="0"/>
              <a:t>Werkwijze</a:t>
            </a:r>
          </a:p>
          <a:p>
            <a:pPr lvl="1"/>
            <a:r>
              <a:rPr lang="nl-NL" dirty="0"/>
              <a:t>Opdrachten</a:t>
            </a:r>
          </a:p>
          <a:p>
            <a:pPr lvl="1"/>
            <a:r>
              <a:rPr lang="nl-NL" dirty="0"/>
              <a:t>Rondleiding door de Wiki</a:t>
            </a:r>
          </a:p>
          <a:p>
            <a:pPr lvl="1"/>
            <a:r>
              <a:rPr lang="nl-NL" dirty="0"/>
              <a:t>Planning</a:t>
            </a:r>
          </a:p>
          <a:p>
            <a:pPr lvl="1"/>
            <a:r>
              <a:rPr lang="nl-NL" dirty="0"/>
              <a:t>Informatie uit de praktijk</a:t>
            </a:r>
          </a:p>
          <a:p>
            <a:pPr lvl="1"/>
            <a:r>
              <a:rPr lang="nl-NL" dirty="0"/>
              <a:t>Samenvatten</a:t>
            </a:r>
          </a:p>
          <a:p>
            <a:pPr lvl="1"/>
            <a:endParaRPr lang="nl-NL" dirty="0"/>
          </a:p>
          <a:p>
            <a:r>
              <a:rPr lang="nl-NL" dirty="0"/>
              <a:t>Les ondernemerschapscompetenties</a:t>
            </a:r>
          </a:p>
          <a:p>
            <a:pPr lvl="1"/>
            <a:r>
              <a:rPr lang="nl-NL" dirty="0"/>
              <a:t>Aan de slag met opdracht 1.1</a:t>
            </a:r>
          </a:p>
          <a:p>
            <a:endParaRPr lang="nl-NL" dirty="0"/>
          </a:p>
          <a:p>
            <a:r>
              <a:rPr lang="nl-NL" dirty="0"/>
              <a:t>Uitleg 360 graden feedback</a:t>
            </a:r>
          </a:p>
          <a:p>
            <a:pPr lvl="1"/>
            <a:r>
              <a:rPr lang="nl-NL" dirty="0"/>
              <a:t>Formulier maken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7FFD87-E9DC-4B93-BBDA-6AC77B407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1CDB-CE47-42D8-BA9F-C515F5D3223B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2DC7306-9F3C-46FF-AFAB-90623E92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BDC9CAF-77BA-4217-B892-ACBBA5D8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87168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 jezelf even voor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Ik hoor graag: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Wie ben je?</a:t>
            </a:r>
          </a:p>
          <a:p>
            <a:r>
              <a:rPr lang="nl-NL" dirty="0"/>
              <a:t>Welke opleiding volg je?</a:t>
            </a:r>
          </a:p>
          <a:p>
            <a:r>
              <a:rPr lang="nl-NL" dirty="0"/>
              <a:t>Wat versta jij onder ondernemen?</a:t>
            </a:r>
          </a:p>
          <a:p>
            <a:r>
              <a:rPr lang="nl-NL" dirty="0"/>
              <a:t>Wat zou je graag willen leren?</a:t>
            </a:r>
          </a:p>
        </p:txBody>
      </p:sp>
    </p:spTree>
    <p:extLst>
      <p:ext uri="{BB962C8B-B14F-4D97-AF65-F5344CB8AC3E}">
        <p14:creationId xmlns:p14="http://schemas.microsoft.com/office/powerpoint/2010/main" val="2690522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6">
            <a:extLst>
              <a:ext uri="{FF2B5EF4-FFF2-40B4-BE49-F238E27FC236}">
                <a16:creationId xmlns:a16="http://schemas.microsoft.com/office/drawing/2014/main" id="{9090B376-F8FE-4A6A-82D7-FD4858A71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BE7C93-74F0-4F34-AB44-3748A5B48F9C}" type="slidenum">
              <a:rPr lang="nl-NL" altLang="nl-NL" sz="1100">
                <a:solidFill>
                  <a:srgbClr val="57585A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nl-NL" altLang="nl-NL" sz="1100">
              <a:solidFill>
                <a:srgbClr val="57585A"/>
              </a:solidFill>
              <a:latin typeface="Arial" panose="020B0604020202020204" pitchFamily="34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1324051-0D50-4F61-891A-1463DDCBC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Inhoud keuzedeel</a:t>
            </a:r>
          </a:p>
        </p:txBody>
      </p:sp>
      <p:sp>
        <p:nvSpPr>
          <p:cNvPr id="4102" name="Rectangle 3">
            <a:extLst>
              <a:ext uri="{FF2B5EF4-FFF2-40B4-BE49-F238E27FC236}">
                <a16:creationId xmlns:a16="http://schemas.microsoft.com/office/drawing/2014/main" id="{5BBF0FAD-9F2A-4D91-9662-968CB9E4BCB5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0" y="296863"/>
            <a:ext cx="8505825" cy="5832475"/>
          </a:xfrm>
        </p:spPr>
        <p:txBody>
          <a:bodyPr rtlCol="0"/>
          <a:lstStyle/>
          <a:p>
            <a:pPr marL="0" lvl="1" indent="0">
              <a:lnSpc>
                <a:spcPct val="90000"/>
              </a:lnSpc>
              <a:buNone/>
              <a:defRPr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1313" lvl="1" indent="-341313">
              <a:lnSpc>
                <a:spcPct val="90000"/>
              </a:lnSpc>
              <a:buNone/>
              <a:defRPr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1313" lvl="1" indent="-341313">
              <a:lnSpc>
                <a:spcPct val="90000"/>
              </a:lnSpc>
              <a:buFont typeface="Arial"/>
              <a:buChar char="•"/>
              <a:defRPr/>
            </a:pPr>
            <a:endParaRPr lang="nl-B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1313" lvl="1" indent="-341313">
              <a:lnSpc>
                <a:spcPct val="90000"/>
              </a:lnSpc>
              <a:buFont typeface="Arial"/>
              <a:buChar char="•"/>
              <a:defRPr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1313" lvl="1" indent="-341313">
              <a:lnSpc>
                <a:spcPct val="90000"/>
              </a:lnSpc>
              <a:buFont typeface="Arial"/>
              <a:buChar char="•"/>
              <a:defRPr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1363" lvl="2" indent="-341313">
              <a:lnSpc>
                <a:spcPct val="90000"/>
              </a:lnSpc>
              <a:buFont typeface="Arial"/>
              <a:buChar char="•"/>
              <a:defRPr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D3DA7E0F-C0CA-4FF7-B070-D78A3C00D1CA}"/>
              </a:ext>
            </a:extLst>
          </p:cNvPr>
          <p:cNvSpPr txBox="1">
            <a:spLocks noGrp="1"/>
          </p:cNvSpPr>
          <p:nvPr/>
        </p:nvSpPr>
        <p:spPr bwMode="auto">
          <a:xfrm>
            <a:off x="1155701" y="6546850"/>
            <a:ext cx="87471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E6A3873-D734-402D-860F-202BAC684E1C}" type="slidenum">
              <a:rPr lang="nl-NL" altLang="nl-NL" sz="1100">
                <a:solidFill>
                  <a:srgbClr val="57585A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nl-NL" altLang="nl-NL" sz="1100">
              <a:solidFill>
                <a:srgbClr val="57585A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07E3570-0D7D-4EEA-92D3-FF53A7607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214313"/>
            <a:ext cx="6400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endParaRPr lang="nl-NL" sz="1400" kern="0" dirty="0">
              <a:solidFill>
                <a:srgbClr val="99CF16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F0750F8-AB1F-4094-876B-8520D30DDA91}"/>
              </a:ext>
            </a:extLst>
          </p:cNvPr>
          <p:cNvSpPr txBox="1"/>
          <p:nvPr/>
        </p:nvSpPr>
        <p:spPr>
          <a:xfrm rot="20957721">
            <a:off x="-75607" y="621448"/>
            <a:ext cx="548163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4000" dirty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Wat maakt jou een ondernemer?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EF17D69-D81A-42C5-8822-86879FD59DD8}"/>
              </a:ext>
            </a:extLst>
          </p:cNvPr>
          <p:cNvSpPr txBox="1"/>
          <p:nvPr/>
        </p:nvSpPr>
        <p:spPr>
          <a:xfrm rot="409304">
            <a:off x="3130790" y="2234058"/>
            <a:ext cx="5421312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  <a:cs typeface="Courier New" panose="02070309020205020404" pitchFamily="49" charset="0"/>
              </a:rPr>
              <a:t>Mogelijkheden signaleren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5C13CCA-E652-4E25-8236-2F070965E468}"/>
              </a:ext>
            </a:extLst>
          </p:cNvPr>
          <p:cNvSpPr txBox="1">
            <a:spLocks noChangeArrowheads="1"/>
          </p:cNvSpPr>
          <p:nvPr/>
        </p:nvSpPr>
        <p:spPr bwMode="auto">
          <a:xfrm rot="-163863">
            <a:off x="601121" y="3147546"/>
            <a:ext cx="4860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5400" b="1" dirty="0">
                <a:solidFill>
                  <a:srgbClr val="00B050"/>
                </a:solidFill>
                <a:latin typeface="Ink Free" panose="03080402000500000000" pitchFamily="66" charset="0"/>
              </a:rPr>
              <a:t>Veranderingen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1FD1DF8-C348-4771-9295-9160BB9FFAA6}"/>
              </a:ext>
            </a:extLst>
          </p:cNvPr>
          <p:cNvSpPr txBox="1">
            <a:spLocks noChangeArrowheads="1"/>
          </p:cNvSpPr>
          <p:nvPr/>
        </p:nvSpPr>
        <p:spPr bwMode="auto">
          <a:xfrm rot="-558960">
            <a:off x="5417383" y="3510632"/>
            <a:ext cx="3751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5400" b="1" dirty="0">
                <a:solidFill>
                  <a:srgbClr val="FFC000"/>
                </a:solidFill>
                <a:latin typeface="Abadi Extra Light" panose="020B0604020202020204" pitchFamily="34" charset="0"/>
              </a:rPr>
              <a:t>Innovaties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1476C0B-BBDB-4D95-BEDF-C3765323E4E9}"/>
              </a:ext>
            </a:extLst>
          </p:cNvPr>
          <p:cNvSpPr txBox="1">
            <a:spLocks noChangeArrowheads="1"/>
          </p:cNvSpPr>
          <p:nvPr/>
        </p:nvSpPr>
        <p:spPr bwMode="auto">
          <a:xfrm rot="546548">
            <a:off x="1801407" y="4418242"/>
            <a:ext cx="66611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Hoe voer ik verbetermogelijkheden uit?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D2F92-7B2C-45F7-AEF9-1DBFA302D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Werkwijze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CEA215-91C4-4C78-B749-14CFFE91C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Overzicht keuzedeel</a:t>
            </a:r>
          </a:p>
          <a:p>
            <a:pPr>
              <a:defRPr/>
            </a:pPr>
            <a:r>
              <a:rPr lang="nl-NL" dirty="0"/>
              <a:t>Planning</a:t>
            </a:r>
          </a:p>
          <a:p>
            <a:pPr>
              <a:defRPr/>
            </a:pPr>
            <a:r>
              <a:rPr lang="nl-NL" dirty="0"/>
              <a:t>Lesmateriaal</a:t>
            </a:r>
          </a:p>
          <a:p>
            <a:pPr>
              <a:defRPr/>
            </a:pPr>
            <a:r>
              <a:rPr lang="nl-NL" dirty="0"/>
              <a:t>Thema’s</a:t>
            </a:r>
          </a:p>
          <a:p>
            <a:pPr>
              <a:defRPr/>
            </a:pPr>
            <a:r>
              <a:rPr lang="nl-NL" dirty="0"/>
              <a:t>Portfolio opdrachten</a:t>
            </a:r>
          </a:p>
          <a:p>
            <a:pPr>
              <a:defRPr/>
            </a:pPr>
            <a:r>
              <a:rPr lang="nl-NL" dirty="0"/>
              <a:t>Examendossier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Begeleiding en feedback in lessen</a:t>
            </a:r>
          </a:p>
          <a:p>
            <a:pPr>
              <a:defRPr/>
            </a:pPr>
            <a:r>
              <a:rPr lang="nl-NL" dirty="0"/>
              <a:t>Uitwerkdagen (zie planning)</a:t>
            </a:r>
          </a:p>
          <a:p>
            <a:pPr>
              <a:defRPr/>
            </a:pPr>
            <a:r>
              <a:rPr lang="nl-NL" dirty="0"/>
              <a:t>Communicatie via mail docent</a:t>
            </a:r>
          </a:p>
          <a:p>
            <a:pPr>
              <a:defRPr/>
            </a:pPr>
            <a:r>
              <a:rPr lang="nl-NL" dirty="0"/>
              <a:t>Momenten om met elkaar te delen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31BA6F-D56A-49C4-807F-2B95DA446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854613-6D17-415E-BCC4-1A0A23A0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118F4D-AF55-46A2-8A42-5EC8A69A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9209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83B39-F6C8-4C7F-8A43-466B341AD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Opdrachten	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E4EC97-AFD1-46D6-8957-21E70811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B18493-2409-423C-889F-BB2F4CA1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6</a:t>
            </a:fld>
            <a:endParaRPr lang="nl-NL" noProof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E166D1-7E64-446F-BAD1-93B2DEE97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3 voorwaardelijke opdrachten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 marL="558900" lvl="1" indent="-342900">
              <a:spcAft>
                <a:spcPts val="600"/>
              </a:spcAft>
              <a:buFont typeface="+mj-lt"/>
              <a:buAutoNum type="arabicPeriod"/>
            </a:pPr>
            <a:r>
              <a:rPr lang="nl-NL" dirty="0"/>
              <a:t>Ik en mijn omgeving</a:t>
            </a:r>
          </a:p>
          <a:p>
            <a:pPr marL="558900" lvl="1" indent="-342900">
              <a:spcAft>
                <a:spcPts val="600"/>
              </a:spcAft>
              <a:buFont typeface="+mj-lt"/>
              <a:buAutoNum type="arabicPeriod"/>
            </a:pPr>
            <a:r>
              <a:rPr lang="nl-NL" dirty="0"/>
              <a:t>Verbetervoorstel</a:t>
            </a:r>
          </a:p>
          <a:p>
            <a:pPr marL="558900" lvl="1" indent="-342900">
              <a:spcAft>
                <a:spcPts val="600"/>
              </a:spcAft>
              <a:buFont typeface="+mj-lt"/>
              <a:buAutoNum type="arabicPeriod"/>
            </a:pPr>
            <a:r>
              <a:rPr lang="nl-NL" dirty="0"/>
              <a:t>Verbetervoorstel uitvoeren</a:t>
            </a:r>
          </a:p>
          <a:p>
            <a:pPr marL="558900" lvl="1" indent="-342900">
              <a:spcAft>
                <a:spcPts val="600"/>
              </a:spcAft>
              <a:buFont typeface="+mj-lt"/>
              <a:buAutoNum type="arabicPeriod"/>
            </a:pPr>
            <a:endParaRPr lang="nl-NL" dirty="0"/>
          </a:p>
          <a:p>
            <a:pPr marL="558900" lvl="1" indent="-342900">
              <a:spcAft>
                <a:spcPts val="600"/>
              </a:spcAft>
              <a:buFont typeface="+mj-lt"/>
              <a:buAutoNum type="arabicPeriod"/>
            </a:pPr>
            <a:endParaRPr lang="nl-NL" dirty="0"/>
          </a:p>
          <a:p>
            <a:pPr marL="216000" lvl="1" indent="0">
              <a:spcAft>
                <a:spcPts val="600"/>
              </a:spcAft>
              <a:buNone/>
            </a:pPr>
            <a:r>
              <a:rPr lang="nl-NL" dirty="0"/>
              <a:t>Examenopdracht:</a:t>
            </a:r>
          </a:p>
          <a:p>
            <a:pPr marL="216000" lvl="1" indent="0">
              <a:spcAft>
                <a:spcPts val="600"/>
              </a:spcAft>
              <a:buNone/>
            </a:pPr>
            <a:r>
              <a:rPr lang="nl-NL" dirty="0"/>
              <a:t>	- Verantwoorden van de opdrachten schriftelijk 	/ mondeling</a:t>
            </a:r>
          </a:p>
        </p:txBody>
      </p:sp>
      <p:pic>
        <p:nvPicPr>
          <p:cNvPr id="14" name="Picture 7" descr="Formules op een schoolbord">
            <a:extLst>
              <a:ext uri="{FF2B5EF4-FFF2-40B4-BE49-F238E27FC236}">
                <a16:creationId xmlns:a16="http://schemas.microsoft.com/office/drawing/2014/main" id="{ADC90398-851D-4C82-890E-F3C59A1E3B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20" r="22618" b="-1"/>
          <a:stretch/>
        </p:blipFill>
        <p:spPr>
          <a:xfrm>
            <a:off x="6175377" y="10"/>
            <a:ext cx="6016622" cy="6857990"/>
          </a:xfrm>
          <a:prstGeom prst="rect">
            <a:avLst/>
          </a:prstGeom>
          <a:noFill/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2C0A812-5FC8-45EA-B8B0-3956C5E353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C872B3-0E29-48C0-A21C-E762269D9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F360904-632D-4428-B762-9ED2B3079DE4}" type="datetime1">
              <a:rPr lang="nl-NL" noProof="0" smtClean="0"/>
              <a:pPr>
                <a:spcAft>
                  <a:spcPts val="600"/>
                </a:spcAft>
              </a:pPr>
              <a:t>1-2-2023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2447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8EC398-6D57-4A45-B6D8-14EB16D09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4719EC-D126-4E69-AB76-69BCDFF8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1681418"/>
            <a:ext cx="11449050" cy="4419599"/>
          </a:xfrm>
        </p:spPr>
        <p:txBody>
          <a:bodyPr/>
          <a:lstStyle/>
          <a:p>
            <a:r>
              <a:rPr lang="nl-NL" sz="2000" b="1" dirty="0"/>
              <a:t>1.1 t/m 1.5: meerdere opdrachten </a:t>
            </a:r>
            <a:r>
              <a:rPr lang="nl-NL" sz="2000" b="1" dirty="0">
                <a:sym typeface="Wingdings" panose="05000000000000000000" pitchFamily="2" charset="2"/>
              </a:rPr>
              <a:t> uitwerking in de Wiki</a:t>
            </a:r>
          </a:p>
          <a:p>
            <a:endParaRPr lang="nl-NL" b="1" dirty="0"/>
          </a:p>
          <a:p>
            <a:endParaRPr lang="nl-NL" dirty="0"/>
          </a:p>
          <a:p>
            <a:r>
              <a:rPr lang="nl-NL" dirty="0"/>
              <a:t>1.1 Profiel van jezelf maken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>
                <a:sym typeface="Wingdings" panose="05000000000000000000" pitchFamily="2" charset="2"/>
              </a:rPr>
              <a:t>dmv</a:t>
            </a:r>
            <a:r>
              <a:rPr lang="nl-NL" dirty="0">
                <a:sym typeface="Wingdings" panose="05000000000000000000" pitchFamily="2" charset="2"/>
              </a:rPr>
              <a:t> onderwerpen / vragen in de opdracht en het uitvoeren van een aantal testen (zelf kiezen welke) en de 360 graden feedback</a:t>
            </a:r>
            <a:br>
              <a:rPr lang="nl-NL" dirty="0">
                <a:sym typeface="Wingdings" panose="05000000000000000000" pitchFamily="2" charset="2"/>
              </a:rPr>
            </a:br>
            <a:endParaRPr lang="nl-NL" dirty="0"/>
          </a:p>
          <a:p>
            <a:r>
              <a:rPr lang="nl-NL" dirty="0"/>
              <a:t>1.2 Ondernemend gedrag</a:t>
            </a:r>
            <a:br>
              <a:rPr lang="nl-NL" dirty="0"/>
            </a:br>
            <a:endParaRPr lang="nl-NL" dirty="0"/>
          </a:p>
          <a:p>
            <a:r>
              <a:rPr lang="nl-NL" dirty="0"/>
              <a:t>1.3 Profiel presenteren:</a:t>
            </a:r>
            <a:r>
              <a:rPr lang="nl-NL" dirty="0">
                <a:sym typeface="Wingdings" panose="05000000000000000000" pitchFamily="2" charset="2"/>
              </a:rPr>
              <a:t> Pitchen  Plan van aanpak voor jouw ontwikkelpunten</a:t>
            </a:r>
            <a:br>
              <a:rPr lang="nl-NL" dirty="0">
                <a:sym typeface="Wingdings" panose="05000000000000000000" pitchFamily="2" charset="2"/>
              </a:rPr>
            </a:b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1.4 Je omgeving  </a:t>
            </a:r>
            <a:r>
              <a:rPr lang="nl-NL" dirty="0" err="1">
                <a:sym typeface="Wingdings" panose="05000000000000000000" pitchFamily="2" charset="2"/>
              </a:rPr>
              <a:t>Jobshadow</a:t>
            </a:r>
            <a:r>
              <a:rPr lang="nl-NL" dirty="0">
                <a:sym typeface="Wingdings" panose="05000000000000000000" pitchFamily="2" charset="2"/>
              </a:rPr>
              <a:t> week 4</a:t>
            </a:r>
            <a:br>
              <a:rPr lang="nl-NL" dirty="0">
                <a:sym typeface="Wingdings" panose="05000000000000000000" pitchFamily="2" charset="2"/>
              </a:rPr>
            </a:b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1.5 Logboek  elke week invullen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6D12EE-4C52-4E1F-8640-B2283459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534F1A-F392-417C-A9F7-E46F2F18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CC163B-EA7F-475C-9139-C7EA12CE0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7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9306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AC7A0-01C0-4681-A09C-786BF5EE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2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154EB726-8C3E-4B8D-B7B9-B694AFA93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0042" y="576676"/>
            <a:ext cx="7149486" cy="5496132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42D11A-0316-4FD2-940D-E94C3568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3D706F-9C67-4007-BAC2-9F8C91A2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9AA040-4AA5-4D0E-AF50-D01EDC87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8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0207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280A42-ABEC-4480-8F6E-B377E0AD2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3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81686FD5-96B7-420E-9D60-9272359F5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8140" y="542644"/>
            <a:ext cx="6631366" cy="5772712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F3314C-06AC-4207-BD88-38921CF17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1-2-2023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847C1D-0597-42AD-B8C9-029674C3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27CC4B-A00F-4762-A2A6-C93219CE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9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02590172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5371625D0AA24CAE29E82B284687CE" ma:contentTypeVersion="9" ma:contentTypeDescription="Een nieuw document maken." ma:contentTypeScope="" ma:versionID="7f653ce6e4ccc8178b22d6e14314f162">
  <xsd:schema xmlns:xsd="http://www.w3.org/2001/XMLSchema" xmlns:xs="http://www.w3.org/2001/XMLSchema" xmlns:p="http://schemas.microsoft.com/office/2006/metadata/properties" xmlns:ns2="9ebddd9a-c6ef-493b-9d5d-ed551708252f" xmlns:ns3="df931e03-e509-449d-9b47-8a843788050b" targetNamespace="http://schemas.microsoft.com/office/2006/metadata/properties" ma:root="true" ma:fieldsID="e4dc73efb3dc7b27d13ded4fb56b334c" ns2:_="" ns3:_="">
    <xsd:import namespace="9ebddd9a-c6ef-493b-9d5d-ed551708252f"/>
    <xsd:import namespace="df931e03-e509-449d-9b47-8a84378805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ddd9a-c6ef-493b-9d5d-ed55170825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931e03-e509-449d-9b47-8a843788050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F6958D-9440-43A4-B9F1-DDF657ECFC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bddd9a-c6ef-493b-9d5d-ed551708252f"/>
    <ds:schemaRef ds:uri="df931e03-e509-449d-9b47-8a84378805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3B809E-9840-4F61-A777-0ECC9F692F13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9ebddd9a-c6ef-493b-9d5d-ed551708252f"/>
    <ds:schemaRef ds:uri="http://purl.org/dc/elements/1.1/"/>
    <ds:schemaRef ds:uri="http://purl.org/dc/dcmitype/"/>
    <ds:schemaRef ds:uri="http://schemas.microsoft.com/office/infopath/2007/PartnerControls"/>
    <ds:schemaRef ds:uri="df931e03-e509-449d-9b47-8a843788050b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461</Words>
  <Application>Microsoft Office PowerPoint</Application>
  <PresentationFormat>Breedbeeld</PresentationFormat>
  <Paragraphs>142</Paragraphs>
  <Slides>15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Abadi Extra Light</vt:lpstr>
      <vt:lpstr>Agency FB</vt:lpstr>
      <vt:lpstr>Arial</vt:lpstr>
      <vt:lpstr>Arial Black</vt:lpstr>
      <vt:lpstr>Calibri</vt:lpstr>
      <vt:lpstr>Cooper Black</vt:lpstr>
      <vt:lpstr>Courier New</vt:lpstr>
      <vt:lpstr>Ink Free</vt:lpstr>
      <vt:lpstr>Yuverta</vt:lpstr>
      <vt:lpstr> Keuzedeel  Ondernemend Gedrag   Opstart Uitleg keuzedeel </vt:lpstr>
      <vt:lpstr>Inhoud lesdag 1</vt:lpstr>
      <vt:lpstr>Stel jezelf even voor</vt:lpstr>
      <vt:lpstr>Inhoud keuzedeel</vt:lpstr>
      <vt:lpstr>Werkwijze </vt:lpstr>
      <vt:lpstr>Opdrachten </vt:lpstr>
      <vt:lpstr>Opdracht 1</vt:lpstr>
      <vt:lpstr>Opdracht 2</vt:lpstr>
      <vt:lpstr>Opdracht 3</vt:lpstr>
      <vt:lpstr>Planning</vt:lpstr>
      <vt:lpstr>Stappenplan</vt:lpstr>
      <vt:lpstr>Bijlagen</vt:lpstr>
      <vt:lpstr>Informatie uit de praktijk </vt:lpstr>
      <vt:lpstr>Samenvatten - Aan de slag</vt:lpstr>
      <vt:lpstr>Stap 1:  Afsprakenformulier invullen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Jennifer Neutkens</dc:creator>
  <dc:description>Template by HQ Solutions</dc:description>
  <cp:lastModifiedBy>Kelly van Gorp</cp:lastModifiedBy>
  <cp:revision>41</cp:revision>
  <dcterms:created xsi:type="dcterms:W3CDTF">2021-03-01T11:59:21Z</dcterms:created>
  <dcterms:modified xsi:type="dcterms:W3CDTF">2023-02-01T09:13:45Z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0x0101007B5371625D0AA24CAE29E82B284687CE</vt:lpwstr>
  </property>
</Properties>
</file>